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337" r:id="rId2"/>
    <p:sldId id="479" r:id="rId3"/>
    <p:sldId id="480" r:id="rId4"/>
    <p:sldId id="481" r:id="rId5"/>
    <p:sldId id="482" r:id="rId6"/>
    <p:sldId id="483" r:id="rId7"/>
    <p:sldId id="488" r:id="rId8"/>
    <p:sldId id="484" r:id="rId9"/>
    <p:sldId id="485" r:id="rId10"/>
    <p:sldId id="486" r:id="rId11"/>
    <p:sldId id="487" r:id="rId12"/>
    <p:sldId id="492" r:id="rId13"/>
    <p:sldId id="489" r:id="rId14"/>
    <p:sldId id="491" r:id="rId15"/>
    <p:sldId id="490" r:id="rId16"/>
    <p:sldId id="493"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5D35"/>
    <a:srgbClr val="3D3D3D"/>
    <a:srgbClr val="B3B3B3"/>
    <a:srgbClr val="2E2E2E"/>
    <a:srgbClr val="F5F5F5"/>
    <a:srgbClr val="FBFBFB"/>
    <a:srgbClr val="98971A"/>
    <a:srgbClr val="B16286"/>
    <a:srgbClr val="000000"/>
    <a:srgbClr val="8EC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5"/>
    <p:restoredTop sz="94762"/>
  </p:normalViewPr>
  <p:slideViewPr>
    <p:cSldViewPr snapToGrid="0" snapToObjects="1">
      <p:cViewPr varScale="1">
        <p:scale>
          <a:sx n="121" d="100"/>
          <a:sy n="121" d="100"/>
        </p:scale>
        <p:origin x="2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2B04-BB90-2846-BF18-A2A182E9E8F9}" type="datetimeFigureOut">
              <a:rPr lang="fr-FR" smtClean="0"/>
              <a:t>01/05/2025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DC06C-C233-FB48-A404-65D0F95A67B2}" type="slidenum">
              <a:rPr lang="fr-FR" smtClean="0"/>
              <a:t>‹N°›</a:t>
            </a:fld>
            <a:endParaRPr lang="fr-FR"/>
          </a:p>
        </p:txBody>
      </p:sp>
    </p:spTree>
    <p:extLst>
      <p:ext uri="{BB962C8B-B14F-4D97-AF65-F5344CB8AC3E}">
        <p14:creationId xmlns:p14="http://schemas.microsoft.com/office/powerpoint/2010/main" val="101068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a:t>
            </a:fld>
            <a:endParaRPr lang="fr-FR" dirty="0"/>
          </a:p>
        </p:txBody>
      </p:sp>
    </p:spTree>
    <p:extLst>
      <p:ext uri="{BB962C8B-B14F-4D97-AF65-F5344CB8AC3E}">
        <p14:creationId xmlns:p14="http://schemas.microsoft.com/office/powerpoint/2010/main" val="332302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10</a:t>
            </a:fld>
            <a:endParaRPr lang="fr-FR" dirty="0"/>
          </a:p>
        </p:txBody>
      </p:sp>
    </p:spTree>
    <p:extLst>
      <p:ext uri="{BB962C8B-B14F-4D97-AF65-F5344CB8AC3E}">
        <p14:creationId xmlns:p14="http://schemas.microsoft.com/office/powerpoint/2010/main" val="2034745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11</a:t>
            </a:fld>
            <a:endParaRPr lang="fr-FR" dirty="0"/>
          </a:p>
        </p:txBody>
      </p:sp>
    </p:spTree>
    <p:extLst>
      <p:ext uri="{BB962C8B-B14F-4D97-AF65-F5344CB8AC3E}">
        <p14:creationId xmlns:p14="http://schemas.microsoft.com/office/powerpoint/2010/main" val="3195081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12</a:t>
            </a:fld>
            <a:endParaRPr lang="fr-FR" dirty="0"/>
          </a:p>
        </p:txBody>
      </p:sp>
    </p:spTree>
    <p:extLst>
      <p:ext uri="{BB962C8B-B14F-4D97-AF65-F5344CB8AC3E}">
        <p14:creationId xmlns:p14="http://schemas.microsoft.com/office/powerpoint/2010/main" val="1489860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13</a:t>
            </a:fld>
            <a:endParaRPr lang="fr-FR" dirty="0"/>
          </a:p>
        </p:txBody>
      </p:sp>
    </p:spTree>
    <p:extLst>
      <p:ext uri="{BB962C8B-B14F-4D97-AF65-F5344CB8AC3E}">
        <p14:creationId xmlns:p14="http://schemas.microsoft.com/office/powerpoint/2010/main" val="4038482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14</a:t>
            </a:fld>
            <a:endParaRPr lang="fr-FR" dirty="0"/>
          </a:p>
        </p:txBody>
      </p:sp>
    </p:spTree>
    <p:extLst>
      <p:ext uri="{BB962C8B-B14F-4D97-AF65-F5344CB8AC3E}">
        <p14:creationId xmlns:p14="http://schemas.microsoft.com/office/powerpoint/2010/main" val="3501305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15</a:t>
            </a:fld>
            <a:endParaRPr lang="fr-FR" dirty="0"/>
          </a:p>
        </p:txBody>
      </p:sp>
    </p:spTree>
    <p:extLst>
      <p:ext uri="{BB962C8B-B14F-4D97-AF65-F5344CB8AC3E}">
        <p14:creationId xmlns:p14="http://schemas.microsoft.com/office/powerpoint/2010/main" val="1924556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16</a:t>
            </a:fld>
            <a:endParaRPr lang="fr-FR" dirty="0"/>
          </a:p>
        </p:txBody>
      </p:sp>
    </p:spTree>
    <p:extLst>
      <p:ext uri="{BB962C8B-B14F-4D97-AF65-F5344CB8AC3E}">
        <p14:creationId xmlns:p14="http://schemas.microsoft.com/office/powerpoint/2010/main" val="152196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a:t>
            </a:fld>
            <a:endParaRPr lang="fr-FR" dirty="0"/>
          </a:p>
        </p:txBody>
      </p:sp>
    </p:spTree>
    <p:extLst>
      <p:ext uri="{BB962C8B-B14F-4D97-AF65-F5344CB8AC3E}">
        <p14:creationId xmlns:p14="http://schemas.microsoft.com/office/powerpoint/2010/main" val="3278662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a:t>
            </a:fld>
            <a:endParaRPr lang="fr-FR" dirty="0"/>
          </a:p>
        </p:txBody>
      </p:sp>
    </p:spTree>
    <p:extLst>
      <p:ext uri="{BB962C8B-B14F-4D97-AF65-F5344CB8AC3E}">
        <p14:creationId xmlns:p14="http://schemas.microsoft.com/office/powerpoint/2010/main" val="130175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a:t>
            </a:fld>
            <a:endParaRPr lang="fr-FR" dirty="0"/>
          </a:p>
        </p:txBody>
      </p:sp>
    </p:spTree>
    <p:extLst>
      <p:ext uri="{BB962C8B-B14F-4D97-AF65-F5344CB8AC3E}">
        <p14:creationId xmlns:p14="http://schemas.microsoft.com/office/powerpoint/2010/main" val="2558194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a:t>
            </a:fld>
            <a:endParaRPr lang="fr-FR" dirty="0"/>
          </a:p>
        </p:txBody>
      </p:sp>
    </p:spTree>
    <p:extLst>
      <p:ext uri="{BB962C8B-B14F-4D97-AF65-F5344CB8AC3E}">
        <p14:creationId xmlns:p14="http://schemas.microsoft.com/office/powerpoint/2010/main" val="4108352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a:t>
            </a:fld>
            <a:endParaRPr lang="fr-FR" dirty="0"/>
          </a:p>
        </p:txBody>
      </p:sp>
    </p:spTree>
    <p:extLst>
      <p:ext uri="{BB962C8B-B14F-4D97-AF65-F5344CB8AC3E}">
        <p14:creationId xmlns:p14="http://schemas.microsoft.com/office/powerpoint/2010/main" val="639414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a:t>
            </a:fld>
            <a:endParaRPr lang="fr-FR" dirty="0"/>
          </a:p>
        </p:txBody>
      </p:sp>
    </p:spTree>
    <p:extLst>
      <p:ext uri="{BB962C8B-B14F-4D97-AF65-F5344CB8AC3E}">
        <p14:creationId xmlns:p14="http://schemas.microsoft.com/office/powerpoint/2010/main" val="3942180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8</a:t>
            </a:fld>
            <a:endParaRPr lang="fr-FR" dirty="0"/>
          </a:p>
        </p:txBody>
      </p:sp>
    </p:spTree>
    <p:extLst>
      <p:ext uri="{BB962C8B-B14F-4D97-AF65-F5344CB8AC3E}">
        <p14:creationId xmlns:p14="http://schemas.microsoft.com/office/powerpoint/2010/main" val="413146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9</a:t>
            </a:fld>
            <a:endParaRPr lang="fr-FR" dirty="0"/>
          </a:p>
        </p:txBody>
      </p:sp>
    </p:spTree>
    <p:extLst>
      <p:ext uri="{BB962C8B-B14F-4D97-AF65-F5344CB8AC3E}">
        <p14:creationId xmlns:p14="http://schemas.microsoft.com/office/powerpoint/2010/main" val="321523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01/05/2025</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01/05/2025</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01/05/2025</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01/05/2025</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01/05/2025</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01/05/2025</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01/05/2025</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01/05/2025</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01/05/2025</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01/05/2025</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01/05/2025</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01/05/2025</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6548BB-8FEE-4BA6-BF07-DC83A9F799E8}"/>
              </a:ext>
            </a:extLst>
          </p:cNvPr>
          <p:cNvSpPr txBox="1"/>
          <p:nvPr/>
        </p:nvSpPr>
        <p:spPr>
          <a:xfrm>
            <a:off x="325820" y="6421819"/>
            <a:ext cx="3749829" cy="276999"/>
          </a:xfrm>
          <a:prstGeom prst="rect">
            <a:avLst/>
          </a:prstGeom>
          <a:noFill/>
        </p:spPr>
        <p:txBody>
          <a:bodyPr wrap="square" rtlCol="0">
            <a:spAutoFit/>
          </a:bodyPr>
          <a:lstStyle/>
          <a:p>
            <a:pPr algn="ctr"/>
            <a:r>
              <a:rPr lang="fr-FR" sz="1200" noProof="1">
                <a:solidFill>
                  <a:schemeClr val="bg1">
                    <a:lumMod val="85000"/>
                  </a:schemeClr>
                </a:solidFill>
                <a:latin typeface="Courier" pitchFamily="2" charset="0"/>
              </a:rPr>
              <a:t>https://distantviewing.org</a:t>
            </a:r>
          </a:p>
        </p:txBody>
      </p:sp>
      <p:sp>
        <p:nvSpPr>
          <p:cNvPr id="7" name="ZoneTexte 6">
            <a:extLst>
              <a:ext uri="{FF2B5EF4-FFF2-40B4-BE49-F238E27FC236}">
                <a16:creationId xmlns:a16="http://schemas.microsoft.com/office/drawing/2014/main" id="{525433EB-12BC-CFE4-1C7E-06289052A8F9}"/>
              </a:ext>
            </a:extLst>
          </p:cNvPr>
          <p:cNvSpPr txBox="1"/>
          <p:nvPr/>
        </p:nvSpPr>
        <p:spPr>
          <a:xfrm>
            <a:off x="1547825" y="606355"/>
            <a:ext cx="9096349" cy="4078039"/>
          </a:xfrm>
          <a:prstGeom prst="rect">
            <a:avLst/>
          </a:prstGeom>
          <a:noFill/>
        </p:spPr>
        <p:txBody>
          <a:bodyPr wrap="square" rtlCol="0">
            <a:spAutoFit/>
          </a:bodyPr>
          <a:lstStyle/>
          <a:p>
            <a:r>
              <a:rPr lang="fr-FR" sz="4500" noProof="1">
                <a:latin typeface="Calibri" panose="020F0502020204030204" pitchFamily="34" charset="0"/>
                <a:ea typeface="Palatino" pitchFamily="2" charset="77"/>
                <a:cs typeface="Calibri" panose="020F0502020204030204" pitchFamily="34" charset="0"/>
              </a:rPr>
              <a:t>Index of American Design:</a:t>
            </a:r>
          </a:p>
          <a:p>
            <a:r>
              <a:rPr lang="fr-FR" sz="4500" b="1" noProof="1">
                <a:latin typeface="Calibri" panose="020F0502020204030204" pitchFamily="34" charset="0"/>
                <a:ea typeface="Palatino" pitchFamily="2" charset="77"/>
                <a:cs typeface="Calibri" panose="020F0502020204030204" pitchFamily="34" charset="0"/>
              </a:rPr>
              <a:t>	</a:t>
            </a:r>
            <a:r>
              <a:rPr lang="fr-FR" sz="4500" noProof="1">
                <a:latin typeface="Calibri" panose="020F0502020204030204" pitchFamily="34" charset="0"/>
                <a:ea typeface="Palatino" pitchFamily="2" charset="77"/>
                <a:cs typeface="Calibri" panose="020F0502020204030204" pitchFamily="34" charset="0"/>
              </a:rPr>
              <a:t>Experiments in Distant Viewing</a:t>
            </a:r>
          </a:p>
          <a:p>
            <a:endParaRPr lang="fr-FR" sz="4500" b="1" noProof="1">
              <a:latin typeface="Calibri" panose="020F0502020204030204" pitchFamily="34" charset="0"/>
              <a:ea typeface="Palatino" pitchFamily="2" charset="77"/>
              <a:cs typeface="Calibri" panose="020F0502020204030204" pitchFamily="34" charset="0"/>
            </a:endParaRPr>
          </a:p>
          <a:p>
            <a:endParaRPr lang="fr-FR" sz="2000" b="1" noProof="1">
              <a:latin typeface="Calibri" panose="020F0502020204030204" pitchFamily="34" charset="0"/>
              <a:ea typeface="Palatino" pitchFamily="2" charset="77"/>
              <a:cs typeface="Calibri" panose="020F0502020204030204" pitchFamily="34" charset="0"/>
            </a:endParaRPr>
          </a:p>
          <a:p>
            <a:pPr algn="ctr"/>
            <a:r>
              <a:rPr lang="fr-FR" sz="2400" b="1" noProof="1">
                <a:latin typeface="Calibri" panose="020F0502020204030204" pitchFamily="34" charset="0"/>
                <a:ea typeface="Palatino" pitchFamily="2" charset="77"/>
                <a:cs typeface="Calibri" panose="020F0502020204030204" pitchFamily="34" charset="0"/>
              </a:rPr>
              <a:t>Taylor Arnold + Lauren Tilton</a:t>
            </a:r>
          </a:p>
          <a:p>
            <a:pPr algn="ctr"/>
            <a:endParaRPr lang="fr-FR" sz="2000" b="1" noProof="1">
              <a:latin typeface="Calibri" panose="020F0502020204030204" pitchFamily="34" charset="0"/>
              <a:ea typeface="Palatino" pitchFamily="2" charset="77"/>
              <a:cs typeface="Calibri" panose="020F0502020204030204" pitchFamily="34" charset="0"/>
            </a:endParaRPr>
          </a:p>
          <a:p>
            <a:pPr algn="ctr"/>
            <a:endParaRPr lang="fr-FR" sz="2000" b="1" noProof="1">
              <a:latin typeface="Calibri" panose="020F0502020204030204" pitchFamily="34" charset="0"/>
              <a:ea typeface="Palatino" pitchFamily="2" charset="77"/>
              <a:cs typeface="Calibri" panose="020F0502020204030204" pitchFamily="34" charset="0"/>
            </a:endParaRPr>
          </a:p>
          <a:p>
            <a:pPr algn="ctr"/>
            <a:r>
              <a:rPr lang="fr-FR" sz="2000" noProof="1">
                <a:latin typeface="Calibri" panose="020F0502020204030204" pitchFamily="34" charset="0"/>
                <a:ea typeface="Palatino" pitchFamily="2" charset="77"/>
                <a:cs typeface="Calibri" panose="020F0502020204030204" pitchFamily="34" charset="0"/>
              </a:rPr>
              <a:t>University of Richmond</a:t>
            </a:r>
          </a:p>
          <a:p>
            <a:pPr algn="ctr"/>
            <a:r>
              <a:rPr lang="fr-FR" sz="2000" noProof="1">
                <a:latin typeface="Calibri" panose="020F0502020204030204" pitchFamily="34" charset="0"/>
                <a:ea typeface="Palatino" pitchFamily="2" charset="77"/>
                <a:cs typeface="Calibri" panose="020F0502020204030204" pitchFamily="34" charset="0"/>
              </a:rPr>
              <a:t>Distant Viewing Lab</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21" y="4607450"/>
            <a:ext cx="3749828" cy="18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8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Two-Stage Search Interface</a:t>
            </a:r>
          </a:p>
        </p:txBody>
      </p:sp>
      <p:pic>
        <p:nvPicPr>
          <p:cNvPr id="8" name="Image 7" descr="Une image contenant texte, capture d’écran, Page web&#10;&#10;Description générée automatiquement">
            <a:extLst>
              <a:ext uri="{FF2B5EF4-FFF2-40B4-BE49-F238E27FC236}">
                <a16:creationId xmlns:a16="http://schemas.microsoft.com/office/drawing/2014/main" id="{2A1162F0-2C00-4F3C-5DB2-3E0BF0979394}"/>
              </a:ext>
            </a:extLst>
          </p:cNvPr>
          <p:cNvPicPr>
            <a:picLocks noChangeAspect="1"/>
          </p:cNvPicPr>
          <p:nvPr/>
        </p:nvPicPr>
        <p:blipFill>
          <a:blip r:embed="rId5"/>
          <a:stretch>
            <a:fillRect/>
          </a:stretch>
        </p:blipFill>
        <p:spPr>
          <a:xfrm>
            <a:off x="4550979" y="677447"/>
            <a:ext cx="7352753" cy="5506467"/>
          </a:xfrm>
          <a:prstGeom prst="rect">
            <a:avLst/>
          </a:prstGeom>
        </p:spPr>
      </p:pic>
      <p:sp>
        <p:nvSpPr>
          <p:cNvPr id="6" name="ZoneTexte 5">
            <a:extLst>
              <a:ext uri="{FF2B5EF4-FFF2-40B4-BE49-F238E27FC236}">
                <a16:creationId xmlns:a16="http://schemas.microsoft.com/office/drawing/2014/main" id="{9C83E7B2-B3E7-E58A-521E-0F1DF9917204}"/>
              </a:ext>
            </a:extLst>
          </p:cNvPr>
          <p:cNvSpPr txBox="1"/>
          <p:nvPr/>
        </p:nvSpPr>
        <p:spPr>
          <a:xfrm>
            <a:off x="446327" y="784757"/>
            <a:ext cx="3812863" cy="4524315"/>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Consider now searching for something very specific, for example "a chair with a green cushion". None of the captions contain this exact phrase, and the message warns the user about this.</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However, we can still try to find images that are most similar to this phrase by using the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SigLIP</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-base sort on the entire collection. </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After user testing, we decided to make visitors to the site explicitly indicate that they are okay moving forward with this.</a:t>
            </a:r>
          </a:p>
        </p:txBody>
      </p:sp>
    </p:spTree>
    <p:extLst>
      <p:ext uri="{BB962C8B-B14F-4D97-AF65-F5344CB8AC3E}">
        <p14:creationId xmlns:p14="http://schemas.microsoft.com/office/powerpoint/2010/main" val="2381866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 texte, conception&#10;&#10;Description générée automatiquement">
            <a:extLst>
              <a:ext uri="{FF2B5EF4-FFF2-40B4-BE49-F238E27FC236}">
                <a16:creationId xmlns:a16="http://schemas.microsoft.com/office/drawing/2014/main" id="{CB10C7A6-B2BB-EBB2-7976-EE7BC7D04AEB}"/>
              </a:ext>
            </a:extLst>
          </p:cNvPr>
          <p:cNvPicPr>
            <a:picLocks noChangeAspect="1"/>
          </p:cNvPicPr>
          <p:nvPr/>
        </p:nvPicPr>
        <p:blipFill>
          <a:blip r:embed="rId3"/>
          <a:stretch>
            <a:fillRect/>
          </a:stretch>
        </p:blipFill>
        <p:spPr>
          <a:xfrm>
            <a:off x="4550979" y="677447"/>
            <a:ext cx="7352753" cy="5506467"/>
          </a:xfrm>
          <a:prstGeom prst="rect">
            <a:avLst/>
          </a:prstGeom>
        </p:spPr>
      </p:pic>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Two-Stage Search Interface</a:t>
            </a:r>
          </a:p>
        </p:txBody>
      </p:sp>
      <p:sp>
        <p:nvSpPr>
          <p:cNvPr id="6" name="ZoneTexte 5">
            <a:extLst>
              <a:ext uri="{FF2B5EF4-FFF2-40B4-BE49-F238E27FC236}">
                <a16:creationId xmlns:a16="http://schemas.microsoft.com/office/drawing/2014/main" id="{6FF9D6BB-8F48-C3A8-6CED-70D10A870EC0}"/>
              </a:ext>
            </a:extLst>
          </p:cNvPr>
          <p:cNvSpPr txBox="1"/>
          <p:nvPr/>
        </p:nvSpPr>
        <p:spPr>
          <a:xfrm>
            <a:off x="446327" y="784757"/>
            <a:ext cx="3812863" cy="3693319"/>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output contains all 18,252 records sorted by the caption. In this case, we see that there are in fact many chairs with a green cushion.</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is great for finding very specific phrases in a corpus but does not work well for filtering. There is no good way to figure out how many of the top answers are in fact chairs with green cushions (if any are). </a:t>
            </a:r>
          </a:p>
        </p:txBody>
      </p:sp>
    </p:spTree>
    <p:extLst>
      <p:ext uri="{BB962C8B-B14F-4D97-AF65-F5344CB8AC3E}">
        <p14:creationId xmlns:p14="http://schemas.microsoft.com/office/powerpoint/2010/main" val="3864041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capture d’écran, texte&#10;&#10;Description générée automatiquement">
            <a:extLst>
              <a:ext uri="{FF2B5EF4-FFF2-40B4-BE49-F238E27FC236}">
                <a16:creationId xmlns:a16="http://schemas.microsoft.com/office/drawing/2014/main" id="{2456E3AB-D796-CBAB-A369-B48109F7434D}"/>
              </a:ext>
            </a:extLst>
          </p:cNvPr>
          <p:cNvPicPr>
            <a:picLocks noChangeAspect="1"/>
          </p:cNvPicPr>
          <p:nvPr/>
        </p:nvPicPr>
        <p:blipFill>
          <a:blip r:embed="rId3"/>
          <a:stretch>
            <a:fillRect/>
          </a:stretch>
        </p:blipFill>
        <p:spPr>
          <a:xfrm>
            <a:off x="4574501" y="677447"/>
            <a:ext cx="7348265" cy="5503106"/>
          </a:xfrm>
          <a:prstGeom prst="rect">
            <a:avLst/>
          </a:prstGeom>
        </p:spPr>
      </p:pic>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Two-Stage Search Interface</a:t>
            </a:r>
          </a:p>
        </p:txBody>
      </p:sp>
      <p:sp>
        <p:nvSpPr>
          <p:cNvPr id="6" name="ZoneTexte 5">
            <a:extLst>
              <a:ext uri="{FF2B5EF4-FFF2-40B4-BE49-F238E27FC236}">
                <a16:creationId xmlns:a16="http://schemas.microsoft.com/office/drawing/2014/main" id="{6FF9D6BB-8F48-C3A8-6CED-70D10A870EC0}"/>
              </a:ext>
            </a:extLst>
          </p:cNvPr>
          <p:cNvSpPr txBox="1"/>
          <p:nvPr/>
        </p:nvSpPr>
        <p:spPr>
          <a:xfrm>
            <a:off x="446327" y="784757"/>
            <a:ext cx="3812863" cy="2862322"/>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One specific example of the issue is that users can search for any phrase and the results will always return the entire collection.</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there might be issues with searches such as "a really bad drawing". Something will show up. Will this get read as someone saying these are bad drawings?</a:t>
            </a:r>
          </a:p>
        </p:txBody>
      </p:sp>
    </p:spTree>
    <p:extLst>
      <p:ext uri="{BB962C8B-B14F-4D97-AF65-F5344CB8AC3E}">
        <p14:creationId xmlns:p14="http://schemas.microsoft.com/office/powerpoint/2010/main" val="2240740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exte, capture d’écran, Site web, conception&#10;&#10;Description générée automatiquement">
            <a:extLst>
              <a:ext uri="{FF2B5EF4-FFF2-40B4-BE49-F238E27FC236}">
                <a16:creationId xmlns:a16="http://schemas.microsoft.com/office/drawing/2014/main" id="{4F838011-31F6-4D78-BDDA-99CCA066D021}"/>
              </a:ext>
            </a:extLst>
          </p:cNvPr>
          <p:cNvPicPr>
            <a:picLocks noChangeAspect="1"/>
          </p:cNvPicPr>
          <p:nvPr/>
        </p:nvPicPr>
        <p:blipFill>
          <a:blip r:embed="rId3"/>
          <a:stretch>
            <a:fillRect/>
          </a:stretch>
        </p:blipFill>
        <p:spPr>
          <a:xfrm>
            <a:off x="4574501" y="677447"/>
            <a:ext cx="7348265" cy="5503106"/>
          </a:xfrm>
          <a:prstGeom prst="rect">
            <a:avLst/>
          </a:prstGeom>
        </p:spPr>
      </p:pic>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AI Generated Data: Display Techniques</a:t>
            </a:r>
          </a:p>
        </p:txBody>
      </p:sp>
      <p:sp>
        <p:nvSpPr>
          <p:cNvPr id="6" name="ZoneTexte 5">
            <a:extLst>
              <a:ext uri="{FF2B5EF4-FFF2-40B4-BE49-F238E27FC236}">
                <a16:creationId xmlns:a16="http://schemas.microsoft.com/office/drawing/2014/main" id="{5909E7CE-C627-EE4F-115C-E4BEC0CDE28E}"/>
              </a:ext>
            </a:extLst>
          </p:cNvPr>
          <p:cNvSpPr txBox="1"/>
          <p:nvPr/>
        </p:nvSpPr>
        <p:spPr>
          <a:xfrm>
            <a:off x="446327" y="784757"/>
            <a:ext cx="3946997" cy="4801314"/>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Clicking on the image shows a specific page for each record. The archival data is shown at the top and the AI-generated data is shown at the bottom. These are clearly differentiated, and references provide more information.</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caption is likely not that useful for a production site (we can just view the image itself; very little is gained in most cases). But it is useful for understanding how the search functions work.</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keywords can be useful to suggest interesting search terms.</a:t>
            </a:r>
          </a:p>
        </p:txBody>
      </p:sp>
    </p:spTree>
    <p:extLst>
      <p:ext uri="{BB962C8B-B14F-4D97-AF65-F5344CB8AC3E}">
        <p14:creationId xmlns:p14="http://schemas.microsoft.com/office/powerpoint/2010/main" val="1831580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AI Generated Data: Display Techniques</a:t>
            </a:r>
          </a:p>
        </p:txBody>
      </p:sp>
      <p:sp>
        <p:nvSpPr>
          <p:cNvPr id="6" name="ZoneTexte 5">
            <a:extLst>
              <a:ext uri="{FF2B5EF4-FFF2-40B4-BE49-F238E27FC236}">
                <a16:creationId xmlns:a16="http://schemas.microsoft.com/office/drawing/2014/main" id="{0D734637-C7CA-D35C-96D0-562202E2F7AA}"/>
              </a:ext>
            </a:extLst>
          </p:cNvPr>
          <p:cNvSpPr txBox="1"/>
          <p:nvPr/>
        </p:nvSpPr>
        <p:spPr>
          <a:xfrm>
            <a:off x="446327" y="784757"/>
            <a:ext cx="3812863" cy="1477328"/>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an example of the about page describing the AI methods used in the site and explaining the specific methods used in the search algorithm.</a:t>
            </a:r>
          </a:p>
        </p:txBody>
      </p:sp>
      <p:pic>
        <p:nvPicPr>
          <p:cNvPr id="10" name="Image 9">
            <a:extLst>
              <a:ext uri="{FF2B5EF4-FFF2-40B4-BE49-F238E27FC236}">
                <a16:creationId xmlns:a16="http://schemas.microsoft.com/office/drawing/2014/main" id="{AE2FEFAF-07BE-34AE-FD38-F7C4F5E65AE4}"/>
              </a:ext>
            </a:extLst>
          </p:cNvPr>
          <p:cNvPicPr>
            <a:picLocks noChangeAspect="1"/>
          </p:cNvPicPr>
          <p:nvPr/>
        </p:nvPicPr>
        <p:blipFill>
          <a:blip r:embed="rId5"/>
          <a:stretch>
            <a:fillRect/>
          </a:stretch>
        </p:blipFill>
        <p:spPr>
          <a:xfrm>
            <a:off x="4740165" y="752401"/>
            <a:ext cx="7196831" cy="5353198"/>
          </a:xfrm>
          <a:prstGeom prst="rect">
            <a:avLst/>
          </a:prstGeom>
        </p:spPr>
      </p:pic>
    </p:spTree>
    <p:extLst>
      <p:ext uri="{BB962C8B-B14F-4D97-AF65-F5344CB8AC3E}">
        <p14:creationId xmlns:p14="http://schemas.microsoft.com/office/powerpoint/2010/main" val="1629324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texte, capture d’écran&#10;&#10;Description générée automatiquement">
            <a:extLst>
              <a:ext uri="{FF2B5EF4-FFF2-40B4-BE49-F238E27FC236}">
                <a16:creationId xmlns:a16="http://schemas.microsoft.com/office/drawing/2014/main" id="{00D0B1EF-B0EC-6DF5-E7C0-A9C64A86EC52}"/>
              </a:ext>
            </a:extLst>
          </p:cNvPr>
          <p:cNvPicPr>
            <a:picLocks noChangeAspect="1"/>
          </p:cNvPicPr>
          <p:nvPr/>
        </p:nvPicPr>
        <p:blipFill>
          <a:blip r:embed="rId3"/>
          <a:stretch>
            <a:fillRect/>
          </a:stretch>
        </p:blipFill>
        <p:spPr>
          <a:xfrm>
            <a:off x="4550979" y="674086"/>
            <a:ext cx="7352753" cy="5506467"/>
          </a:xfrm>
          <a:prstGeom prst="rect">
            <a:avLst/>
          </a:prstGeom>
        </p:spPr>
      </p:pic>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AI Generated Data: Clusters</a:t>
            </a:r>
          </a:p>
        </p:txBody>
      </p:sp>
      <p:sp>
        <p:nvSpPr>
          <p:cNvPr id="6" name="ZoneTexte 5">
            <a:extLst>
              <a:ext uri="{FF2B5EF4-FFF2-40B4-BE49-F238E27FC236}">
                <a16:creationId xmlns:a16="http://schemas.microsoft.com/office/drawing/2014/main" id="{06ED646E-C0DF-F0A5-6455-ED7BCE3FDC94}"/>
              </a:ext>
            </a:extLst>
          </p:cNvPr>
          <p:cNvSpPr txBox="1"/>
          <p:nvPr/>
        </p:nvSpPr>
        <p:spPr>
          <a:xfrm>
            <a:off x="446327" y="784757"/>
            <a:ext cx="3812863" cy="1754326"/>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site supports various forms of generous interfaces, such as a visualization of the clusters. Here, we use SigLIP to automatically find example images that appear to closely represent the cluster names.</a:t>
            </a:r>
          </a:p>
        </p:txBody>
      </p:sp>
    </p:spTree>
    <p:extLst>
      <p:ext uri="{BB962C8B-B14F-4D97-AF65-F5344CB8AC3E}">
        <p14:creationId xmlns:p14="http://schemas.microsoft.com/office/powerpoint/2010/main" val="411375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AI Generated Data: Captions as an Image Replacement</a:t>
            </a:r>
          </a:p>
        </p:txBody>
      </p:sp>
      <p:sp>
        <p:nvSpPr>
          <p:cNvPr id="6" name="ZoneTexte 5">
            <a:extLst>
              <a:ext uri="{FF2B5EF4-FFF2-40B4-BE49-F238E27FC236}">
                <a16:creationId xmlns:a16="http://schemas.microsoft.com/office/drawing/2014/main" id="{06ED646E-C0DF-F0A5-6455-ED7BCE3FDC94}"/>
              </a:ext>
            </a:extLst>
          </p:cNvPr>
          <p:cNvSpPr txBox="1"/>
          <p:nvPr/>
        </p:nvSpPr>
        <p:spPr>
          <a:xfrm>
            <a:off x="446327" y="784757"/>
            <a:ext cx="4031080" cy="4524315"/>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After building the prototype, we learned that one of the images from the collection was removed the NGA site due to its culturally sensitive content. The metadata is still available.</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replaced the image with a placeholder but have kept the automatically generated caption. Replacing the image with an AI-generated caption is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one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possible way to balance preserving the historical record with the need of being culturally sensitive to what is displayed on a public website.</a:t>
            </a:r>
          </a:p>
        </p:txBody>
      </p:sp>
      <p:pic>
        <p:nvPicPr>
          <p:cNvPr id="7" name="Image 6">
            <a:extLst>
              <a:ext uri="{FF2B5EF4-FFF2-40B4-BE49-F238E27FC236}">
                <a16:creationId xmlns:a16="http://schemas.microsoft.com/office/drawing/2014/main" id="{8F41019F-F3F0-CFD5-5F98-3081C0F951FF}"/>
              </a:ext>
            </a:extLst>
          </p:cNvPr>
          <p:cNvPicPr>
            <a:picLocks noChangeAspect="1"/>
          </p:cNvPicPr>
          <p:nvPr/>
        </p:nvPicPr>
        <p:blipFill>
          <a:blip r:embed="rId5"/>
          <a:stretch>
            <a:fillRect/>
          </a:stretch>
        </p:blipFill>
        <p:spPr>
          <a:xfrm>
            <a:off x="4561489" y="784757"/>
            <a:ext cx="6914651" cy="5143305"/>
          </a:xfrm>
          <a:prstGeom prst="rect">
            <a:avLst/>
          </a:prstGeom>
        </p:spPr>
      </p:pic>
    </p:spTree>
    <p:extLst>
      <p:ext uri="{BB962C8B-B14F-4D97-AF65-F5344CB8AC3E}">
        <p14:creationId xmlns:p14="http://schemas.microsoft.com/office/powerpoint/2010/main" val="1240187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Outline</a:t>
            </a:r>
          </a:p>
        </p:txBody>
      </p:sp>
      <p:sp>
        <p:nvSpPr>
          <p:cNvPr id="4" name="ZoneTexte 3">
            <a:extLst>
              <a:ext uri="{FF2B5EF4-FFF2-40B4-BE49-F238E27FC236}">
                <a16:creationId xmlns:a16="http://schemas.microsoft.com/office/drawing/2014/main" id="{1B0C9466-092D-B0FE-7153-DC1D51644E57}"/>
              </a:ext>
            </a:extLst>
          </p:cNvPr>
          <p:cNvSpPr txBox="1"/>
          <p:nvPr/>
        </p:nvSpPr>
        <p:spPr>
          <a:xfrm>
            <a:off x="971024" y="1180903"/>
            <a:ext cx="7089590"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Started with a collection of 18,252 digitized drawings from the Index of American Design and associated metadata. All images are publicly available on the NGA website. Metadata came as tabular data dumps from TMS.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collaboration with the NGA team, we aimed to: (1) apply various multimodal AI techniques to the data and (2) produce a prototype of a public website illustrating ways that the output of these models can be integrated into a public digital platform to increase access and discovery of the collection.</a:t>
            </a:r>
          </a:p>
        </p:txBody>
      </p:sp>
    </p:spTree>
    <p:extLst>
      <p:ext uri="{BB962C8B-B14F-4D97-AF65-F5344CB8AC3E}">
        <p14:creationId xmlns:p14="http://schemas.microsoft.com/office/powerpoint/2010/main" val="316501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lipse 20">
            <a:extLst>
              <a:ext uri="{FF2B5EF4-FFF2-40B4-BE49-F238E27FC236}">
                <a16:creationId xmlns:a16="http://schemas.microsoft.com/office/drawing/2014/main" id="{2B6755C0-0F68-07BF-64AD-EF7C48C2B828}"/>
              </a:ext>
            </a:extLst>
          </p:cNvPr>
          <p:cNvSpPr/>
          <p:nvPr/>
        </p:nvSpPr>
        <p:spPr>
          <a:xfrm>
            <a:off x="6794828" y="2253809"/>
            <a:ext cx="3331780" cy="251329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Algorithm #1: Text and Image Embedding with SigLIP</a:t>
            </a:r>
          </a:p>
        </p:txBody>
      </p:sp>
      <p:sp>
        <p:nvSpPr>
          <p:cNvPr id="4" name="ZoneTexte 3">
            <a:extLst>
              <a:ext uri="{FF2B5EF4-FFF2-40B4-BE49-F238E27FC236}">
                <a16:creationId xmlns:a16="http://schemas.microsoft.com/office/drawing/2014/main" id="{1B0C9466-092D-B0FE-7153-DC1D51644E57}"/>
              </a:ext>
            </a:extLst>
          </p:cNvPr>
          <p:cNvSpPr txBox="1"/>
          <p:nvPr/>
        </p:nvSpPr>
        <p:spPr>
          <a:xfrm>
            <a:off x="761638" y="887578"/>
            <a:ext cx="5579514" cy="120032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first technique we used was to run the SigLIP model over every image in the collection. This model can embed both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text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and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images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with the goal of placing images close to their captions.</a:t>
            </a:r>
          </a:p>
        </p:txBody>
      </p:sp>
      <p:pic>
        <p:nvPicPr>
          <p:cNvPr id="11" name="Image 10" descr="Une image contenant meubles, chaise, peinture&#10;&#10;Description générée automatiquement">
            <a:extLst>
              <a:ext uri="{FF2B5EF4-FFF2-40B4-BE49-F238E27FC236}">
                <a16:creationId xmlns:a16="http://schemas.microsoft.com/office/drawing/2014/main" id="{CF28468D-79B1-7327-4DD2-213AC1DE7A04}"/>
              </a:ext>
            </a:extLst>
          </p:cNvPr>
          <p:cNvPicPr>
            <a:picLocks noChangeAspect="1"/>
          </p:cNvPicPr>
          <p:nvPr/>
        </p:nvPicPr>
        <p:blipFill>
          <a:blip r:embed="rId5"/>
          <a:stretch>
            <a:fillRect/>
          </a:stretch>
        </p:blipFill>
        <p:spPr>
          <a:xfrm>
            <a:off x="2128452" y="2479121"/>
            <a:ext cx="2484258" cy="2969233"/>
          </a:xfrm>
          <a:prstGeom prst="rect">
            <a:avLst/>
          </a:prstGeom>
        </p:spPr>
      </p:pic>
      <p:cxnSp>
        <p:nvCxnSpPr>
          <p:cNvPr id="12" name="Connecteur droit avec flèche 11">
            <a:extLst>
              <a:ext uri="{FF2B5EF4-FFF2-40B4-BE49-F238E27FC236}">
                <a16:creationId xmlns:a16="http://schemas.microsoft.com/office/drawing/2014/main" id="{12DB5501-4857-83D0-C6AD-C959EBC14F70}"/>
              </a:ext>
            </a:extLst>
          </p:cNvPr>
          <p:cNvCxnSpPr>
            <a:cxnSpLocks/>
          </p:cNvCxnSpPr>
          <p:nvPr/>
        </p:nvCxnSpPr>
        <p:spPr>
          <a:xfrm>
            <a:off x="4782207" y="3510455"/>
            <a:ext cx="3436883" cy="0"/>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0072C0C-DE8F-9B3C-73DD-55BD087F4837}"/>
              </a:ext>
            </a:extLst>
          </p:cNvPr>
          <p:cNvSpPr txBox="1"/>
          <p:nvPr/>
        </p:nvSpPr>
        <p:spPr>
          <a:xfrm>
            <a:off x="7923731" y="5743308"/>
            <a:ext cx="3522033"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"drawing of a wooden chair"</a:t>
            </a:r>
          </a:p>
        </p:txBody>
      </p:sp>
      <p:cxnSp>
        <p:nvCxnSpPr>
          <p:cNvPr id="17" name="Connecteur droit avec flèche 16">
            <a:extLst>
              <a:ext uri="{FF2B5EF4-FFF2-40B4-BE49-F238E27FC236}">
                <a16:creationId xmlns:a16="http://schemas.microsoft.com/office/drawing/2014/main" id="{E6C92A36-F5BC-559B-BC51-4FA7B2AC8F69}"/>
              </a:ext>
            </a:extLst>
          </p:cNvPr>
          <p:cNvCxnSpPr>
            <a:cxnSpLocks/>
            <a:stCxn id="16" idx="0"/>
          </p:cNvCxnSpPr>
          <p:nvPr/>
        </p:nvCxnSpPr>
        <p:spPr>
          <a:xfrm flipH="1" flipV="1">
            <a:off x="8303172" y="3510455"/>
            <a:ext cx="1381576" cy="2232853"/>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ZoneTexte 4">
            <a:extLst>
              <a:ext uri="{FF2B5EF4-FFF2-40B4-BE49-F238E27FC236}">
                <a16:creationId xmlns:a16="http://schemas.microsoft.com/office/drawing/2014/main" id="{5458D055-7E6A-3950-A943-E1E9D5F83342}"/>
              </a:ext>
            </a:extLst>
          </p:cNvPr>
          <p:cNvSpPr txBox="1"/>
          <p:nvPr/>
        </p:nvSpPr>
        <p:spPr>
          <a:xfrm>
            <a:off x="2013761" y="5490680"/>
            <a:ext cx="2713639"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John W. Kelleher, </a:t>
            </a:r>
            <a:r>
              <a:rPr lang="fr-FR" sz="1200" i="1" noProof="1">
                <a:solidFill>
                  <a:schemeClr val="bg1">
                    <a:lumMod val="65000"/>
                  </a:schemeClr>
                </a:solidFill>
                <a:latin typeface="Palatino" pitchFamily="2" charset="77"/>
                <a:ea typeface="Palatino" pitchFamily="2" charset="77"/>
                <a:cs typeface="Calibri" panose="020F0502020204030204" pitchFamily="34" charset="0"/>
              </a:rPr>
              <a:t>Shaker Tilting Chair </a:t>
            </a:r>
            <a:r>
              <a:rPr lang="fr-FR" sz="1200" noProof="1">
                <a:solidFill>
                  <a:schemeClr val="bg1">
                    <a:lumMod val="65000"/>
                  </a:schemeClr>
                </a:solidFill>
                <a:latin typeface="Palatino" pitchFamily="2" charset="77"/>
                <a:ea typeface="Palatino" pitchFamily="2" charset="77"/>
                <a:cs typeface="Calibri" panose="020F0502020204030204" pitchFamily="34" charset="0"/>
              </a:rPr>
              <a:t>(c. 1937). ID: </a:t>
            </a:r>
            <a:r>
              <a:rPr lang="fr-FR" sz="1200" u="sng" noProof="1">
                <a:solidFill>
                  <a:schemeClr val="bg1">
                    <a:lumMod val="65000"/>
                  </a:schemeClr>
                </a:solidFill>
                <a:latin typeface="Palatino" pitchFamily="2" charset="77"/>
                <a:ea typeface="Palatino" pitchFamily="2" charset="77"/>
                <a:cs typeface="Calibri" panose="020F0502020204030204" pitchFamily="34" charset="0"/>
              </a:rPr>
              <a:t>29240</a:t>
            </a:r>
            <a:r>
              <a:rPr lang="fr-FR" sz="1200" noProof="1">
                <a:solidFill>
                  <a:schemeClr val="bg1">
                    <a:lumMod val="65000"/>
                  </a:schemeClr>
                </a:solidFill>
                <a:latin typeface="Palatino" pitchFamily="2" charset="77"/>
                <a:ea typeface="Palatino" pitchFamily="2" charset="77"/>
                <a:cs typeface="Calibri" panose="020F0502020204030204" pitchFamily="34" charset="0"/>
              </a:rPr>
              <a:t> </a:t>
            </a:r>
          </a:p>
        </p:txBody>
      </p:sp>
      <p:sp>
        <p:nvSpPr>
          <p:cNvPr id="23" name="ZoneTexte 22">
            <a:extLst>
              <a:ext uri="{FF2B5EF4-FFF2-40B4-BE49-F238E27FC236}">
                <a16:creationId xmlns:a16="http://schemas.microsoft.com/office/drawing/2014/main" id="{15DC4060-8153-083F-E90A-19EA81461A2B}"/>
              </a:ext>
            </a:extLst>
          </p:cNvPr>
          <p:cNvSpPr txBox="1"/>
          <p:nvPr/>
        </p:nvSpPr>
        <p:spPr>
          <a:xfrm>
            <a:off x="6794828" y="2987234"/>
            <a:ext cx="3436883" cy="307777"/>
          </a:xfrm>
          <a:prstGeom prst="rect">
            <a:avLst/>
          </a:prstGeom>
          <a:noFill/>
        </p:spPr>
        <p:txBody>
          <a:bodyPr wrap="square" rtlCol="0">
            <a:spAutoFit/>
          </a:bodyPr>
          <a:lstStyle/>
          <a:p>
            <a:pPr algn="ctr"/>
            <a:r>
              <a:rPr lang="en-US" sz="1400" dirty="0">
                <a:latin typeface="Palatino" pitchFamily="2" charset="77"/>
                <a:ea typeface="Palatino" pitchFamily="2" charset="77"/>
                <a:cs typeface="Calibri" panose="020F0502020204030204" pitchFamily="34" charset="0"/>
              </a:rPr>
              <a:t>782-Dimensional Embedding Space</a:t>
            </a:r>
          </a:p>
        </p:txBody>
      </p:sp>
    </p:spTree>
    <p:extLst>
      <p:ext uri="{BB962C8B-B14F-4D97-AF65-F5344CB8AC3E}">
        <p14:creationId xmlns:p14="http://schemas.microsoft.com/office/powerpoint/2010/main" val="1905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Algorithm #2: Automatic Captions with an MMLLM</a:t>
            </a:r>
          </a:p>
        </p:txBody>
      </p:sp>
      <p:sp>
        <p:nvSpPr>
          <p:cNvPr id="4" name="ZoneTexte 3">
            <a:extLst>
              <a:ext uri="{FF2B5EF4-FFF2-40B4-BE49-F238E27FC236}">
                <a16:creationId xmlns:a16="http://schemas.microsoft.com/office/drawing/2014/main" id="{1B0C9466-092D-B0FE-7153-DC1D51644E57}"/>
              </a:ext>
            </a:extLst>
          </p:cNvPr>
          <p:cNvSpPr txBox="1"/>
          <p:nvPr/>
        </p:nvSpPr>
        <p:spPr>
          <a:xfrm>
            <a:off x="761638" y="887578"/>
            <a:ext cx="6311824" cy="120032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second technique uses a Multi-modal LLM model (gpt-4.1-2025-04-14) to generate automatic captions for each image. These usually provide useful information but are far from perfect.</a:t>
            </a:r>
          </a:p>
        </p:txBody>
      </p:sp>
      <p:pic>
        <p:nvPicPr>
          <p:cNvPr id="11" name="Image 10" descr="Une image contenant meubles, chaise, peinture&#10;&#10;Description générée automatiquement">
            <a:extLst>
              <a:ext uri="{FF2B5EF4-FFF2-40B4-BE49-F238E27FC236}">
                <a16:creationId xmlns:a16="http://schemas.microsoft.com/office/drawing/2014/main" id="{CF28468D-79B1-7327-4DD2-213AC1DE7A04}"/>
              </a:ext>
            </a:extLst>
          </p:cNvPr>
          <p:cNvPicPr>
            <a:picLocks noChangeAspect="1"/>
          </p:cNvPicPr>
          <p:nvPr/>
        </p:nvPicPr>
        <p:blipFill>
          <a:blip r:embed="rId5"/>
          <a:stretch>
            <a:fillRect/>
          </a:stretch>
        </p:blipFill>
        <p:spPr>
          <a:xfrm>
            <a:off x="1407066" y="2244089"/>
            <a:ext cx="2484258" cy="2969233"/>
          </a:xfrm>
          <a:prstGeom prst="rect">
            <a:avLst/>
          </a:prstGeom>
        </p:spPr>
      </p:pic>
      <p:cxnSp>
        <p:nvCxnSpPr>
          <p:cNvPr id="12" name="Connecteur droit avec flèche 11">
            <a:extLst>
              <a:ext uri="{FF2B5EF4-FFF2-40B4-BE49-F238E27FC236}">
                <a16:creationId xmlns:a16="http://schemas.microsoft.com/office/drawing/2014/main" id="{12DB5501-4857-83D0-C6AD-C959EBC14F70}"/>
              </a:ext>
            </a:extLst>
          </p:cNvPr>
          <p:cNvCxnSpPr>
            <a:cxnSpLocks/>
          </p:cNvCxnSpPr>
          <p:nvPr/>
        </p:nvCxnSpPr>
        <p:spPr>
          <a:xfrm>
            <a:off x="4177753" y="3699638"/>
            <a:ext cx="3436883" cy="0"/>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ZoneTexte 4">
            <a:extLst>
              <a:ext uri="{FF2B5EF4-FFF2-40B4-BE49-F238E27FC236}">
                <a16:creationId xmlns:a16="http://schemas.microsoft.com/office/drawing/2014/main" id="{5458D055-7E6A-3950-A943-E1E9D5F83342}"/>
              </a:ext>
            </a:extLst>
          </p:cNvPr>
          <p:cNvSpPr txBox="1"/>
          <p:nvPr/>
        </p:nvSpPr>
        <p:spPr>
          <a:xfrm>
            <a:off x="1292375" y="5250051"/>
            <a:ext cx="2713639"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John W. Kelleher, </a:t>
            </a:r>
            <a:r>
              <a:rPr lang="fr-FR" sz="1200" i="1" noProof="1">
                <a:solidFill>
                  <a:schemeClr val="bg1">
                    <a:lumMod val="65000"/>
                  </a:schemeClr>
                </a:solidFill>
                <a:latin typeface="Palatino" pitchFamily="2" charset="77"/>
                <a:ea typeface="Palatino" pitchFamily="2" charset="77"/>
                <a:cs typeface="Calibri" panose="020F0502020204030204" pitchFamily="34" charset="0"/>
              </a:rPr>
              <a:t>Shaker Tilting Chair </a:t>
            </a:r>
            <a:r>
              <a:rPr lang="fr-FR" sz="1200" noProof="1">
                <a:solidFill>
                  <a:schemeClr val="bg1">
                    <a:lumMod val="65000"/>
                  </a:schemeClr>
                </a:solidFill>
                <a:latin typeface="Palatino" pitchFamily="2" charset="77"/>
                <a:ea typeface="Palatino" pitchFamily="2" charset="77"/>
                <a:cs typeface="Calibri" panose="020F0502020204030204" pitchFamily="34" charset="0"/>
              </a:rPr>
              <a:t>(c. 1937). ID: </a:t>
            </a:r>
            <a:r>
              <a:rPr lang="fr-FR" sz="1200" u="sng" noProof="1">
                <a:solidFill>
                  <a:schemeClr val="bg1">
                    <a:lumMod val="65000"/>
                  </a:schemeClr>
                </a:solidFill>
                <a:latin typeface="Palatino" pitchFamily="2" charset="77"/>
                <a:ea typeface="Palatino" pitchFamily="2" charset="77"/>
                <a:cs typeface="Calibri" panose="020F0502020204030204" pitchFamily="34" charset="0"/>
              </a:rPr>
              <a:t>29240</a:t>
            </a:r>
            <a:r>
              <a:rPr lang="fr-FR" sz="1200" noProof="1">
                <a:solidFill>
                  <a:schemeClr val="bg1">
                    <a:lumMod val="65000"/>
                  </a:schemeClr>
                </a:solidFill>
                <a:latin typeface="Palatino" pitchFamily="2" charset="77"/>
                <a:ea typeface="Palatino" pitchFamily="2" charset="77"/>
                <a:cs typeface="Calibri" panose="020F0502020204030204" pitchFamily="34" charset="0"/>
              </a:rPr>
              <a:t> </a:t>
            </a:r>
          </a:p>
        </p:txBody>
      </p:sp>
      <p:sp>
        <p:nvSpPr>
          <p:cNvPr id="23" name="ZoneTexte 22">
            <a:extLst>
              <a:ext uri="{FF2B5EF4-FFF2-40B4-BE49-F238E27FC236}">
                <a16:creationId xmlns:a16="http://schemas.microsoft.com/office/drawing/2014/main" id="{15DC4060-8153-083F-E90A-19EA81461A2B}"/>
              </a:ext>
            </a:extLst>
          </p:cNvPr>
          <p:cNvSpPr txBox="1"/>
          <p:nvPr/>
        </p:nvSpPr>
        <p:spPr>
          <a:xfrm>
            <a:off x="4125272" y="3991704"/>
            <a:ext cx="3436883" cy="1169551"/>
          </a:xfrm>
          <a:prstGeom prst="rect">
            <a:avLst/>
          </a:prstGeom>
          <a:noFill/>
        </p:spPr>
        <p:txBody>
          <a:bodyPr wrap="square" rtlCol="0">
            <a:spAutoFit/>
          </a:bodyPr>
          <a:lstStyle/>
          <a:p>
            <a:pPr algn="ctr"/>
            <a:r>
              <a:rPr lang="en-US" sz="1400" dirty="0">
                <a:solidFill>
                  <a:schemeClr val="tx1">
                    <a:lumMod val="65000"/>
                    <a:lumOff val="35000"/>
                  </a:schemeClr>
                </a:solidFill>
                <a:latin typeface="Palatino" pitchFamily="2" charset="77"/>
                <a:ea typeface="Palatino" pitchFamily="2" charset="77"/>
                <a:cs typeface="Calibri" panose="020F0502020204030204" pitchFamily="34" charset="0"/>
              </a:rPr>
              <a:t>"</a:t>
            </a:r>
            <a:r>
              <a:rPr lang="en-US" sz="1400" dirty="0">
                <a:solidFill>
                  <a:schemeClr val="tx1">
                    <a:lumMod val="65000"/>
                    <a:lumOff val="35000"/>
                  </a:schemeClr>
                </a:solidFill>
              </a:rPr>
              <a:t>Provide a detailed plain-text description of the objects in this drawing as a single paragraph. Include information about the color and composition of the drawing. Do not give any subjective summary."</a:t>
            </a:r>
            <a:endParaRPr lang="en-US" sz="1400" dirty="0">
              <a:solidFill>
                <a:schemeClr val="tx1">
                  <a:lumMod val="65000"/>
                  <a:lumOff val="35000"/>
                </a:schemeClr>
              </a:solidFill>
              <a:latin typeface="Palatino" pitchFamily="2" charset="77"/>
              <a:ea typeface="Palatino" pitchFamily="2" charset="77"/>
              <a:cs typeface="Calibri" panose="020F0502020204030204" pitchFamily="34" charset="0"/>
            </a:endParaRPr>
          </a:p>
        </p:txBody>
      </p:sp>
      <p:sp>
        <p:nvSpPr>
          <p:cNvPr id="6" name="ZoneTexte 5">
            <a:extLst>
              <a:ext uri="{FF2B5EF4-FFF2-40B4-BE49-F238E27FC236}">
                <a16:creationId xmlns:a16="http://schemas.microsoft.com/office/drawing/2014/main" id="{E4C8F7CC-F1E4-2F78-039F-BB9D2DBBCDEE}"/>
              </a:ext>
            </a:extLst>
          </p:cNvPr>
          <p:cNvSpPr txBox="1"/>
          <p:nvPr/>
        </p:nvSpPr>
        <p:spPr>
          <a:xfrm>
            <a:off x="7722531" y="2613420"/>
            <a:ext cx="4262054" cy="3093154"/>
          </a:xfrm>
          <a:prstGeom prst="rect">
            <a:avLst/>
          </a:prstGeom>
          <a:noFill/>
        </p:spPr>
        <p:txBody>
          <a:bodyPr wrap="square" rtlCol="0">
            <a:spAutoFit/>
          </a:bodyPr>
          <a:lstStyle/>
          <a:p>
            <a:pPr algn="just"/>
            <a:r>
              <a:rPr lang="en-US" sz="1300" dirty="0"/>
              <a:t>The drawing depicts a single wooden chair positioned at an angle, with its back facing slightly to the left side of the image. The chair features a ladder-back design with three horizontal slats between two vertical posts, both reaching above the slats and capped with pointed finials. The seat is square and appears to be woven from light-colored material. The wood of the chair has a warm, orange-brown tone. Each of the four legs is cylindrical and joined by double horizontal stretchers on each side. The two front legs remain unadorned, while the bottom parts of the back legs have black covers or tips. The chair is centered on a beige background with a subtle gradient effect around the chair, bordered by a simple rectangular frame. There is a faint number "3" written in the bottom right corner, and tape is visible at the top and bottom edges securing the drawing.</a:t>
            </a:r>
            <a:endParaRPr lang="en-US" sz="1300"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Tree>
    <p:extLst>
      <p:ext uri="{BB962C8B-B14F-4D97-AF65-F5344CB8AC3E}">
        <p14:creationId xmlns:p14="http://schemas.microsoft.com/office/powerpoint/2010/main" val="348573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Algorithm #3: Themes with LLM</a:t>
            </a:r>
          </a:p>
        </p:txBody>
      </p:sp>
      <p:sp>
        <p:nvSpPr>
          <p:cNvPr id="4" name="ZoneTexte 3">
            <a:extLst>
              <a:ext uri="{FF2B5EF4-FFF2-40B4-BE49-F238E27FC236}">
                <a16:creationId xmlns:a16="http://schemas.microsoft.com/office/drawing/2014/main" id="{1B0C9466-092D-B0FE-7153-DC1D51644E57}"/>
              </a:ext>
            </a:extLst>
          </p:cNvPr>
          <p:cNvSpPr txBox="1"/>
          <p:nvPr/>
        </p:nvSpPr>
        <p:spPr>
          <a:xfrm>
            <a:off x="761638" y="887578"/>
            <a:ext cx="6311824" cy="120032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third technique starts with a text file with the captions generated by the MMLLM, ingests them into another LLM (Claude 3.7), and generates a list of 50 themes found across the descriptions.</a:t>
            </a:r>
          </a:p>
        </p:txBody>
      </p:sp>
      <p:cxnSp>
        <p:nvCxnSpPr>
          <p:cNvPr id="8" name="Connecteur droit avec flèche 7">
            <a:extLst>
              <a:ext uri="{FF2B5EF4-FFF2-40B4-BE49-F238E27FC236}">
                <a16:creationId xmlns:a16="http://schemas.microsoft.com/office/drawing/2014/main" id="{6FE3338C-A4EB-161E-0B9C-1BE19C33955F}"/>
              </a:ext>
            </a:extLst>
          </p:cNvPr>
          <p:cNvCxnSpPr>
            <a:cxnSpLocks/>
          </p:cNvCxnSpPr>
          <p:nvPr/>
        </p:nvCxnSpPr>
        <p:spPr>
          <a:xfrm>
            <a:off x="3557645" y="3689134"/>
            <a:ext cx="3436883" cy="0"/>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BA455CE9-C044-CF30-3981-CBC273718926}"/>
              </a:ext>
            </a:extLst>
          </p:cNvPr>
          <p:cNvSpPr txBox="1"/>
          <p:nvPr/>
        </p:nvSpPr>
        <p:spPr>
          <a:xfrm>
            <a:off x="3505164" y="3981200"/>
            <a:ext cx="3436883" cy="1169551"/>
          </a:xfrm>
          <a:prstGeom prst="rect">
            <a:avLst/>
          </a:prstGeom>
          <a:noFill/>
        </p:spPr>
        <p:txBody>
          <a:bodyPr wrap="square" rtlCol="0">
            <a:spAutoFit/>
          </a:bodyPr>
          <a:lstStyle/>
          <a:p>
            <a:pPr algn="ctr"/>
            <a:r>
              <a:rPr lang="en-US" sz="1400" dirty="0">
                <a:solidFill>
                  <a:schemeClr val="tx1">
                    <a:lumMod val="65000"/>
                    <a:lumOff val="35000"/>
                  </a:schemeClr>
                </a:solidFill>
                <a:latin typeface="Palatino" pitchFamily="2" charset="77"/>
                <a:ea typeface="Palatino" pitchFamily="2" charset="77"/>
                <a:cs typeface="Calibri" panose="020F0502020204030204" pitchFamily="34" charset="0"/>
              </a:rPr>
              <a:t>"</a:t>
            </a:r>
            <a:r>
              <a:rPr lang="en-US" sz="1400" dirty="0">
                <a:solidFill>
                  <a:schemeClr val="tx1">
                    <a:lumMod val="65000"/>
                    <a:lumOff val="35000"/>
                  </a:schemeClr>
                </a:solidFill>
              </a:rPr>
              <a:t>This document contains all the titles of art works in a collection called the "Index of American Design". Can you suggest a set of 50 themes that capture all the elements in the collection?"</a:t>
            </a:r>
            <a:endParaRPr lang="en-US" sz="1400" dirty="0">
              <a:solidFill>
                <a:schemeClr val="tx1">
                  <a:lumMod val="65000"/>
                  <a:lumOff val="35000"/>
                </a:schemeClr>
              </a:solidFill>
              <a:latin typeface="Palatino" pitchFamily="2" charset="77"/>
              <a:ea typeface="Palatino" pitchFamily="2" charset="77"/>
              <a:cs typeface="Calibri" panose="020F0502020204030204" pitchFamily="34" charset="0"/>
            </a:endParaRPr>
          </a:p>
        </p:txBody>
      </p:sp>
      <p:pic>
        <p:nvPicPr>
          <p:cNvPr id="14" name="Image 13" descr="Une image contenant texte, capture d’écran, Police, conception&#10;&#10;Description générée automatiquement">
            <a:extLst>
              <a:ext uri="{FF2B5EF4-FFF2-40B4-BE49-F238E27FC236}">
                <a16:creationId xmlns:a16="http://schemas.microsoft.com/office/drawing/2014/main" id="{801D724E-5362-B04D-F45A-6EC0C2348622}"/>
              </a:ext>
            </a:extLst>
          </p:cNvPr>
          <p:cNvPicPr>
            <a:picLocks noChangeAspect="1"/>
          </p:cNvPicPr>
          <p:nvPr/>
        </p:nvPicPr>
        <p:blipFill>
          <a:blip r:embed="rId5"/>
          <a:stretch>
            <a:fillRect/>
          </a:stretch>
        </p:blipFill>
        <p:spPr>
          <a:xfrm>
            <a:off x="1347734" y="2806484"/>
            <a:ext cx="1739900" cy="1765300"/>
          </a:xfrm>
          <a:prstGeom prst="rect">
            <a:avLst/>
          </a:prstGeom>
        </p:spPr>
      </p:pic>
      <p:pic>
        <p:nvPicPr>
          <p:cNvPr id="17" name="Image 16" descr="Une image contenant texte, capture d’écran, Police, conception&#10;&#10;Description générée automatiquement">
            <a:extLst>
              <a:ext uri="{FF2B5EF4-FFF2-40B4-BE49-F238E27FC236}">
                <a16:creationId xmlns:a16="http://schemas.microsoft.com/office/drawing/2014/main" id="{BF52D3AD-EC01-1630-0CBE-ABF0652A4084}"/>
              </a:ext>
            </a:extLst>
          </p:cNvPr>
          <p:cNvPicPr>
            <a:picLocks noChangeAspect="1"/>
          </p:cNvPicPr>
          <p:nvPr/>
        </p:nvPicPr>
        <p:blipFill>
          <a:blip r:embed="rId6"/>
          <a:stretch>
            <a:fillRect/>
          </a:stretch>
        </p:blipFill>
        <p:spPr>
          <a:xfrm>
            <a:off x="7136525" y="2302092"/>
            <a:ext cx="4466745" cy="2848655"/>
          </a:xfrm>
          <a:prstGeom prst="rect">
            <a:avLst/>
          </a:prstGeom>
        </p:spPr>
      </p:pic>
    </p:spTree>
    <p:extLst>
      <p:ext uri="{BB962C8B-B14F-4D97-AF65-F5344CB8AC3E}">
        <p14:creationId xmlns:p14="http://schemas.microsoft.com/office/powerpoint/2010/main" val="4199549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Algorithm #4: Aggregating Output</a:t>
            </a:r>
          </a:p>
        </p:txBody>
      </p:sp>
      <p:sp>
        <p:nvSpPr>
          <p:cNvPr id="4" name="ZoneTexte 3">
            <a:extLst>
              <a:ext uri="{FF2B5EF4-FFF2-40B4-BE49-F238E27FC236}">
                <a16:creationId xmlns:a16="http://schemas.microsoft.com/office/drawing/2014/main" id="{1B0C9466-092D-B0FE-7153-DC1D51644E57}"/>
              </a:ext>
            </a:extLst>
          </p:cNvPr>
          <p:cNvSpPr txBox="1"/>
          <p:nvPr/>
        </p:nvSpPr>
        <p:spPr>
          <a:xfrm>
            <a:off x="761638" y="887578"/>
            <a:ext cx="6311824"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With these multimodal outputs collected, we (1) use the SigLIP model to assign each image to the cluster who title has an embedding closest to it, (2) use TF-IDF from the captions to generate keywords for each image, and (3) use the SigLIP embeddings to generate nearest neighbors for each image.</a:t>
            </a:r>
          </a:p>
        </p:txBody>
      </p:sp>
      <p:pic>
        <p:nvPicPr>
          <p:cNvPr id="6" name="Image 5" descr="Une image contenant meubles, chaise, peinture&#10;&#10;Description générée automatiquement">
            <a:extLst>
              <a:ext uri="{FF2B5EF4-FFF2-40B4-BE49-F238E27FC236}">
                <a16:creationId xmlns:a16="http://schemas.microsoft.com/office/drawing/2014/main" id="{7C4086DD-B5A2-9706-9780-A793CC487EDD}"/>
              </a:ext>
            </a:extLst>
          </p:cNvPr>
          <p:cNvPicPr>
            <a:picLocks noChangeAspect="1"/>
          </p:cNvPicPr>
          <p:nvPr/>
        </p:nvPicPr>
        <p:blipFill>
          <a:blip r:embed="rId5"/>
          <a:stretch>
            <a:fillRect/>
          </a:stretch>
        </p:blipFill>
        <p:spPr>
          <a:xfrm>
            <a:off x="1942048" y="2774075"/>
            <a:ext cx="2484258" cy="2969233"/>
          </a:xfrm>
          <a:prstGeom prst="rect">
            <a:avLst/>
          </a:prstGeom>
        </p:spPr>
      </p:pic>
      <p:cxnSp>
        <p:nvCxnSpPr>
          <p:cNvPr id="7" name="Connecteur droit avec flèche 6">
            <a:extLst>
              <a:ext uri="{FF2B5EF4-FFF2-40B4-BE49-F238E27FC236}">
                <a16:creationId xmlns:a16="http://schemas.microsoft.com/office/drawing/2014/main" id="{5E9A6938-A371-5A5A-3817-A1609EFACC3E}"/>
              </a:ext>
            </a:extLst>
          </p:cNvPr>
          <p:cNvCxnSpPr>
            <a:cxnSpLocks/>
          </p:cNvCxnSpPr>
          <p:nvPr/>
        </p:nvCxnSpPr>
        <p:spPr>
          <a:xfrm>
            <a:off x="4598167" y="4120052"/>
            <a:ext cx="3430271" cy="0"/>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8294A463-06AE-35E4-5839-57F7052AC4C6}"/>
              </a:ext>
            </a:extLst>
          </p:cNvPr>
          <p:cNvCxnSpPr>
            <a:cxnSpLocks/>
          </p:cNvCxnSpPr>
          <p:nvPr/>
        </p:nvCxnSpPr>
        <p:spPr>
          <a:xfrm>
            <a:off x="4598167" y="4135814"/>
            <a:ext cx="1763217" cy="1514044"/>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14A4B38C-345C-1447-C442-0D4B397A4B38}"/>
              </a:ext>
            </a:extLst>
          </p:cNvPr>
          <p:cNvCxnSpPr>
            <a:cxnSpLocks/>
            <a:endCxn id="18" idx="1"/>
          </p:cNvCxnSpPr>
          <p:nvPr/>
        </p:nvCxnSpPr>
        <p:spPr>
          <a:xfrm flipV="1">
            <a:off x="4598167" y="2722186"/>
            <a:ext cx="3430271" cy="1397866"/>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9A4F1236-F70E-6DE0-33D9-93B3120597F4}"/>
              </a:ext>
            </a:extLst>
          </p:cNvPr>
          <p:cNvSpPr txBox="1"/>
          <p:nvPr/>
        </p:nvSpPr>
        <p:spPr>
          <a:xfrm>
            <a:off x="8028438" y="2399020"/>
            <a:ext cx="3678623" cy="646331"/>
          </a:xfrm>
          <a:prstGeom prst="rect">
            <a:avLst/>
          </a:prstGeom>
          <a:noFill/>
        </p:spPr>
        <p:txBody>
          <a:bodyPr wrap="square">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Cluster #02 </a:t>
            </a:r>
            <a:r>
              <a:rPr lang="en-US" dirty="0">
                <a:solidFill>
                  <a:srgbClr val="D65D35"/>
                </a:solidFill>
                <a:latin typeface="Palatino" pitchFamily="2" charset="77"/>
                <a:ea typeface="Palatino" pitchFamily="2" charset="77"/>
                <a:cs typeface="Calibri" panose="020F0502020204030204" pitchFamily="34" charset="0"/>
              </a:rPr>
              <a:t>— Furniture: Chairs, Tables, and Cabinets</a:t>
            </a:r>
          </a:p>
        </p:txBody>
      </p:sp>
      <p:sp>
        <p:nvSpPr>
          <p:cNvPr id="21" name="ZoneTexte 20">
            <a:extLst>
              <a:ext uri="{FF2B5EF4-FFF2-40B4-BE49-F238E27FC236}">
                <a16:creationId xmlns:a16="http://schemas.microsoft.com/office/drawing/2014/main" id="{92190D8A-F53E-2A7B-C652-1C9DE18D0B37}"/>
              </a:ext>
            </a:extLst>
          </p:cNvPr>
          <p:cNvSpPr txBox="1"/>
          <p:nvPr/>
        </p:nvSpPr>
        <p:spPr>
          <a:xfrm>
            <a:off x="8028438" y="3651827"/>
            <a:ext cx="3678623" cy="923330"/>
          </a:xfrm>
          <a:prstGeom prst="rect">
            <a:avLst/>
          </a:prstGeom>
          <a:noFill/>
        </p:spPr>
        <p:txBody>
          <a:bodyPr wrap="square">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Keywords</a:t>
            </a:r>
            <a:r>
              <a:rPr lang="en-US" dirty="0">
                <a:solidFill>
                  <a:srgbClr val="D65D35"/>
                </a:solidFill>
                <a:latin typeface="Palatino" pitchFamily="2" charset="77"/>
                <a:ea typeface="Palatino" pitchFamily="2" charset="77"/>
                <a:cs typeface="Calibri" panose="020F0502020204030204" pitchFamily="34" charset="0"/>
              </a:rPr>
              <a:t>:  chair – slat – back – leg – reach – secure – gradient – stretcher – join – remain </a:t>
            </a:r>
          </a:p>
        </p:txBody>
      </p:sp>
      <p:pic>
        <p:nvPicPr>
          <p:cNvPr id="23" name="Image 22" descr="Une image contenant texte, Rectangle&#10;&#10;Description générée automatiquement">
            <a:extLst>
              <a:ext uri="{FF2B5EF4-FFF2-40B4-BE49-F238E27FC236}">
                <a16:creationId xmlns:a16="http://schemas.microsoft.com/office/drawing/2014/main" id="{FE3B12CF-0197-0175-E1DB-59A95C4FC66B}"/>
              </a:ext>
            </a:extLst>
          </p:cNvPr>
          <p:cNvPicPr>
            <a:picLocks noChangeAspect="1"/>
          </p:cNvPicPr>
          <p:nvPr/>
        </p:nvPicPr>
        <p:blipFill>
          <a:blip r:embed="rId6"/>
          <a:stretch>
            <a:fillRect/>
          </a:stretch>
        </p:blipFill>
        <p:spPr>
          <a:xfrm>
            <a:off x="6361384" y="5326734"/>
            <a:ext cx="4850524" cy="1413496"/>
          </a:xfrm>
          <a:prstGeom prst="rect">
            <a:avLst/>
          </a:prstGeom>
        </p:spPr>
      </p:pic>
    </p:spTree>
    <p:extLst>
      <p:ext uri="{BB962C8B-B14F-4D97-AF65-F5344CB8AC3E}">
        <p14:creationId xmlns:p14="http://schemas.microsoft.com/office/powerpoint/2010/main" val="195373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Prototype Site</a:t>
            </a:r>
          </a:p>
        </p:txBody>
      </p:sp>
      <p:pic>
        <p:nvPicPr>
          <p:cNvPr id="9" name="Image 8" descr="Une image contenant texte, capture d’écran, fleur, modèle&#10;&#10;Description générée automatiquement">
            <a:extLst>
              <a:ext uri="{FF2B5EF4-FFF2-40B4-BE49-F238E27FC236}">
                <a16:creationId xmlns:a16="http://schemas.microsoft.com/office/drawing/2014/main" id="{E8BE44B9-DCF2-D4A6-8C4E-8A0CB4E5BB8C}"/>
              </a:ext>
            </a:extLst>
          </p:cNvPr>
          <p:cNvPicPr>
            <a:picLocks noChangeAspect="1"/>
          </p:cNvPicPr>
          <p:nvPr/>
        </p:nvPicPr>
        <p:blipFill>
          <a:blip r:embed="rId5"/>
          <a:stretch>
            <a:fillRect/>
          </a:stretch>
        </p:blipFill>
        <p:spPr>
          <a:xfrm>
            <a:off x="4574501" y="677447"/>
            <a:ext cx="7352753" cy="5506467"/>
          </a:xfrm>
          <a:prstGeom prst="rect">
            <a:avLst/>
          </a:prstGeom>
        </p:spPr>
      </p:pic>
      <p:sp>
        <p:nvSpPr>
          <p:cNvPr id="13" name="ZoneTexte 12">
            <a:extLst>
              <a:ext uri="{FF2B5EF4-FFF2-40B4-BE49-F238E27FC236}">
                <a16:creationId xmlns:a16="http://schemas.microsoft.com/office/drawing/2014/main" id="{8BDC240D-3122-17A8-F23A-1973A5EE4A6B}"/>
              </a:ext>
            </a:extLst>
          </p:cNvPr>
          <p:cNvSpPr txBox="1"/>
          <p:nvPr/>
        </p:nvSpPr>
        <p:spPr>
          <a:xfrm>
            <a:off x="446327" y="784757"/>
            <a:ext cx="3812863" cy="4524315"/>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built a public prototype illustrating how these features can be integrated into a search and discovery interface.</a:t>
            </a:r>
          </a:p>
          <a:p>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site allows us to (1) easily explore the possibilities of the methods and (2) see some possibilities for language surrounding the use of AI methods in public archival projects.</a:t>
            </a:r>
          </a:p>
          <a:p>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backend infrastructure is designed to be very minimal and is likely not very useful for longer-term projects.</a:t>
            </a:r>
          </a:p>
        </p:txBody>
      </p:sp>
      <p:sp>
        <p:nvSpPr>
          <p:cNvPr id="14" name="ZoneTexte 13">
            <a:extLst>
              <a:ext uri="{FF2B5EF4-FFF2-40B4-BE49-F238E27FC236}">
                <a16:creationId xmlns:a16="http://schemas.microsoft.com/office/drawing/2014/main" id="{A7A20C77-E3B0-D97D-FE4B-D50EFF6EDEF5}"/>
              </a:ext>
            </a:extLst>
          </p:cNvPr>
          <p:cNvSpPr txBox="1"/>
          <p:nvPr/>
        </p:nvSpPr>
        <p:spPr>
          <a:xfrm>
            <a:off x="6096000" y="132341"/>
            <a:ext cx="6083502" cy="461665"/>
          </a:xfrm>
          <a:prstGeom prst="rect">
            <a:avLst/>
          </a:prstGeom>
          <a:noFill/>
        </p:spPr>
        <p:txBody>
          <a:bodyPr wrap="square" rtlCol="0">
            <a:spAutoFit/>
          </a:bodyPr>
          <a:lstStyle/>
          <a:p>
            <a:pPr algn="ctr"/>
            <a:r>
              <a:rPr lang="en-US" sz="2400" b="1" u="sng" dirty="0">
                <a:solidFill>
                  <a:srgbClr val="7030A0"/>
                </a:solidFill>
                <a:latin typeface="Palatino" pitchFamily="2" charset="77"/>
                <a:ea typeface="Palatino" pitchFamily="2" charset="77"/>
                <a:cs typeface="Calibri" panose="020F0502020204030204" pitchFamily="34" charset="0"/>
              </a:rPr>
              <a:t>distant-viewing.github.io/iad-demo/</a:t>
            </a:r>
          </a:p>
        </p:txBody>
      </p:sp>
    </p:spTree>
    <p:extLst>
      <p:ext uri="{BB962C8B-B14F-4D97-AF65-F5344CB8AC3E}">
        <p14:creationId xmlns:p14="http://schemas.microsoft.com/office/powerpoint/2010/main" val="3090325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Two-Stage Search Interface</a:t>
            </a:r>
          </a:p>
        </p:txBody>
      </p:sp>
      <p:pic>
        <p:nvPicPr>
          <p:cNvPr id="9" name="Image 8" descr="Une image contenant capture d’écran, texte, Site web, logiciel&#10;&#10;Description générée automatiquement">
            <a:extLst>
              <a:ext uri="{FF2B5EF4-FFF2-40B4-BE49-F238E27FC236}">
                <a16:creationId xmlns:a16="http://schemas.microsoft.com/office/drawing/2014/main" id="{6F55ECB1-8B4F-99DA-B668-F96691A0AAB3}"/>
              </a:ext>
            </a:extLst>
          </p:cNvPr>
          <p:cNvPicPr>
            <a:picLocks noChangeAspect="1"/>
          </p:cNvPicPr>
          <p:nvPr/>
        </p:nvPicPr>
        <p:blipFill>
          <a:blip r:embed="rId5"/>
          <a:stretch>
            <a:fillRect/>
          </a:stretch>
        </p:blipFill>
        <p:spPr>
          <a:xfrm>
            <a:off x="4550979" y="674085"/>
            <a:ext cx="7357242" cy="5509829"/>
          </a:xfrm>
          <a:prstGeom prst="rect">
            <a:avLst/>
          </a:prstGeom>
        </p:spPr>
      </p:pic>
      <p:sp>
        <p:nvSpPr>
          <p:cNvPr id="6" name="ZoneTexte 5">
            <a:extLst>
              <a:ext uri="{FF2B5EF4-FFF2-40B4-BE49-F238E27FC236}">
                <a16:creationId xmlns:a16="http://schemas.microsoft.com/office/drawing/2014/main" id="{69BBAC89-2E67-EF13-BA80-F88CBCC0AB93}"/>
              </a:ext>
            </a:extLst>
          </p:cNvPr>
          <p:cNvSpPr txBox="1"/>
          <p:nvPr/>
        </p:nvSpPr>
        <p:spPr>
          <a:xfrm>
            <a:off x="446327" y="784757"/>
            <a:ext cx="3812863" cy="4247317"/>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site allows for full-text search of the existing metadata and auto-generated captions. </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After the captions are used to filter the collection the SigLIP model is used. We embed the search term (live, in the browser), and sort the results from the most similar to the caption "chair" to the least similar.</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are the 24 most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chair-like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images from the total set of 615 that contain "chair" some where in their title or caption.</a:t>
            </a:r>
          </a:p>
        </p:txBody>
      </p:sp>
    </p:spTree>
    <p:extLst>
      <p:ext uri="{BB962C8B-B14F-4D97-AF65-F5344CB8AC3E}">
        <p14:creationId xmlns:p14="http://schemas.microsoft.com/office/powerpoint/2010/main" val="1928710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6548BB-8FEE-4BA6-BF07-DC83A9F799E8}"/>
              </a:ext>
            </a:extLst>
          </p:cNvPr>
          <p:cNvSpPr txBox="1"/>
          <p:nvPr/>
        </p:nvSpPr>
        <p:spPr>
          <a:xfrm>
            <a:off x="0" y="6611779"/>
            <a:ext cx="2249214" cy="246221"/>
          </a:xfrm>
          <a:prstGeom prst="rect">
            <a:avLst/>
          </a:prstGeom>
          <a:noFill/>
        </p:spPr>
        <p:txBody>
          <a:bodyPr wrap="square" rtlCol="0">
            <a:spAutoFit/>
          </a:bodyPr>
          <a:lstStyle/>
          <a:p>
            <a:pPr algn="ctr"/>
            <a:r>
              <a:rPr lang="fr-FR" sz="1000" noProof="1">
                <a:solidFill>
                  <a:schemeClr val="bg1">
                    <a:lumMod val="85000"/>
                  </a:schemeClr>
                </a:solidFill>
                <a:latin typeface="Courier" pitchFamily="2" charset="0"/>
              </a:rPr>
              <a:t>https://distantviewing.org</a:t>
            </a:r>
          </a:p>
        </p:txBody>
      </p:sp>
      <p:pic>
        <p:nvPicPr>
          <p:cNvPr id="1026" name="Picture 2" descr="Distant Viewing Lab">
            <a:extLst>
              <a:ext uri="{FF2B5EF4-FFF2-40B4-BE49-F238E27FC236}">
                <a16:creationId xmlns:a16="http://schemas.microsoft.com/office/drawing/2014/main" id="{F7AAAF4D-5E30-6633-0C71-95610FA1B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 y="5743308"/>
            <a:ext cx="1794904" cy="8684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0150FA8-249A-4712-B30C-7AC43F9F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7D6F322-5AAC-8D82-232D-D845EEF26363}"/>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Two-Stage Search Interface</a:t>
            </a:r>
          </a:p>
        </p:txBody>
      </p:sp>
      <p:pic>
        <p:nvPicPr>
          <p:cNvPr id="7" name="Image 6" descr="Une image contenant capture d’écran, texte&#10;&#10;Description générée automatiquement">
            <a:extLst>
              <a:ext uri="{FF2B5EF4-FFF2-40B4-BE49-F238E27FC236}">
                <a16:creationId xmlns:a16="http://schemas.microsoft.com/office/drawing/2014/main" id="{3DBB62F6-C374-5BB9-8F08-5FDC74F747B1}"/>
              </a:ext>
            </a:extLst>
          </p:cNvPr>
          <p:cNvPicPr>
            <a:picLocks noChangeAspect="1"/>
          </p:cNvPicPr>
          <p:nvPr/>
        </p:nvPicPr>
        <p:blipFill>
          <a:blip r:embed="rId5"/>
          <a:stretch>
            <a:fillRect/>
          </a:stretch>
        </p:blipFill>
        <p:spPr>
          <a:xfrm>
            <a:off x="4550979" y="677447"/>
            <a:ext cx="7352753" cy="5506467"/>
          </a:xfrm>
          <a:prstGeom prst="rect">
            <a:avLst/>
          </a:prstGeom>
        </p:spPr>
      </p:pic>
      <p:sp>
        <p:nvSpPr>
          <p:cNvPr id="6" name="ZoneTexte 5">
            <a:extLst>
              <a:ext uri="{FF2B5EF4-FFF2-40B4-BE49-F238E27FC236}">
                <a16:creationId xmlns:a16="http://schemas.microsoft.com/office/drawing/2014/main" id="{ABBED16B-F0D2-8F17-A0F3-6A9081EF2FE8}"/>
              </a:ext>
            </a:extLst>
          </p:cNvPr>
          <p:cNvSpPr txBox="1"/>
          <p:nvPr/>
        </p:nvSpPr>
        <p:spPr>
          <a:xfrm>
            <a:off x="446327" y="784757"/>
            <a:ext cx="3812863" cy="2862322"/>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understand better what is going on, we can scroll to the last set of images that are contained in the filter but the least close to the phrase "chair".</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Almost all of these have chair in the title (many are "chair covers") but do not seem to have an actual chair in the image.</a:t>
            </a:r>
          </a:p>
        </p:txBody>
      </p:sp>
    </p:spTree>
    <p:extLst>
      <p:ext uri="{BB962C8B-B14F-4D97-AF65-F5344CB8AC3E}">
        <p14:creationId xmlns:p14="http://schemas.microsoft.com/office/powerpoint/2010/main" val="32207663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4148</TotalTime>
  <Words>1452</Words>
  <Application>Microsoft Macintosh PowerPoint</Application>
  <PresentationFormat>Grand écran</PresentationFormat>
  <Paragraphs>108</Paragraphs>
  <Slides>16</Slides>
  <Notes>16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Calibri</vt:lpstr>
      <vt:lpstr>Calibri Light</vt:lpstr>
      <vt:lpstr>Courier</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283</cp:revision>
  <dcterms:created xsi:type="dcterms:W3CDTF">2021-04-28T17:57:29Z</dcterms:created>
  <dcterms:modified xsi:type="dcterms:W3CDTF">2025-05-01T09:14:24Z</dcterms:modified>
</cp:coreProperties>
</file>